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3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B8539-395B-4641-8F74-D744D1B8AD5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114DA-50E2-480C-BFB7-5FE043D5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2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114DA-50E2-480C-BFB7-5FE043D532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3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2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1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9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0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AE63-B529-48B9-871E-90DD23BF4E4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FDFF-8DC5-474F-982B-4F209FD2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8276" y="780645"/>
            <a:ext cx="1060315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Cellulose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915663" y="780645"/>
            <a:ext cx="1060315" cy="50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Rectangle 29"/>
          <p:cNvSpPr/>
          <p:nvPr/>
        </p:nvSpPr>
        <p:spPr>
          <a:xfrm>
            <a:off x="2607621" y="780645"/>
            <a:ext cx="1741251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Enzymatic Hydrolysis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5016838" y="775781"/>
            <a:ext cx="1060315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Glucose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263249" y="1744494"/>
            <a:ext cx="2130359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Fermentation and yeast cultivation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2928634" y="1720988"/>
            <a:ext cx="1313234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Acid treatment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4699072" y="1714498"/>
            <a:ext cx="1601820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Hydrogenation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822590" y="2468312"/>
            <a:ext cx="1060315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Ethanol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2640047" y="2468312"/>
            <a:ext cx="1862849" cy="3552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HMF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5033050" y="2468312"/>
            <a:ext cx="1060315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Sorbitol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22590" y="3192130"/>
            <a:ext cx="948452" cy="4508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Ethylene</a:t>
            </a:r>
          </a:p>
          <a:p>
            <a:pPr algn="ctr"/>
            <a:r>
              <a:rPr lang="en-US" sz="1400" dirty="0" smtClean="0"/>
              <a:t>Butadiene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3132913" y="3189910"/>
            <a:ext cx="1637494" cy="12909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HMF Ethers</a:t>
            </a:r>
          </a:p>
          <a:p>
            <a:pPr algn="ctr"/>
            <a:r>
              <a:rPr lang="en-US" sz="1400" dirty="0" smtClean="0"/>
              <a:t>HMF Esters</a:t>
            </a:r>
          </a:p>
          <a:p>
            <a:pPr algn="ctr"/>
            <a:r>
              <a:rPr lang="en-US" sz="1400" dirty="0" err="1" smtClean="0"/>
              <a:t>Halomethyl</a:t>
            </a:r>
            <a:r>
              <a:rPr lang="en-US" sz="1400" dirty="0" smtClean="0"/>
              <a:t>-furfurals</a:t>
            </a:r>
          </a:p>
          <a:p>
            <a:pPr algn="ctr"/>
            <a:r>
              <a:rPr lang="en-US" sz="1400" dirty="0" smtClean="0"/>
              <a:t>5-Methylfurfalalcohol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176418" y="3144460"/>
            <a:ext cx="900735" cy="3726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Vitamin-C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801109" y="3760672"/>
            <a:ext cx="1230551" cy="654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Polyethylene</a:t>
            </a:r>
          </a:p>
          <a:p>
            <a:pPr algn="ctr"/>
            <a:r>
              <a:rPr lang="en-US" sz="1400" dirty="0" smtClean="0"/>
              <a:t>PVC</a:t>
            </a:r>
          </a:p>
          <a:p>
            <a:pPr algn="ctr"/>
            <a:r>
              <a:rPr lang="en-US" sz="1400" dirty="0" smtClean="0"/>
              <a:t>Rubber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822590" y="5073669"/>
            <a:ext cx="1230552" cy="4695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Organic Acids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5190604" y="3943728"/>
            <a:ext cx="1334020" cy="5058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Hydrogenation cracking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2644909" y="5077533"/>
            <a:ext cx="1601822" cy="4804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Levulinic Acid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5190604" y="4772522"/>
            <a:ext cx="941253" cy="13121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Xylitol</a:t>
            </a:r>
          </a:p>
          <a:p>
            <a:pPr algn="ctr"/>
            <a:r>
              <a:rPr lang="en-US" sz="1400" dirty="0" err="1" smtClean="0"/>
              <a:t>Erythritol</a:t>
            </a:r>
            <a:endParaRPr lang="en-US" sz="1400" dirty="0" smtClean="0"/>
          </a:p>
          <a:p>
            <a:pPr algn="ctr"/>
            <a:r>
              <a:rPr lang="en-US" sz="1400" dirty="0" smtClean="0"/>
              <a:t>Glycerin</a:t>
            </a:r>
          </a:p>
          <a:p>
            <a:pPr algn="ctr"/>
            <a:r>
              <a:rPr lang="en-US" sz="1400" dirty="0" smtClean="0"/>
              <a:t>Ethylene</a:t>
            </a:r>
          </a:p>
          <a:p>
            <a:pPr algn="ctr"/>
            <a:r>
              <a:rPr lang="en-US" sz="1400" dirty="0" smtClean="0"/>
              <a:t>Glycol</a:t>
            </a:r>
          </a:p>
          <a:p>
            <a:pPr algn="ctr"/>
            <a:r>
              <a:rPr lang="en-US" sz="1400" dirty="0" smtClean="0"/>
              <a:t>Methanol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>
          <a:xfrm>
            <a:off x="822590" y="5761476"/>
            <a:ext cx="1442936" cy="11492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Lactic Acid</a:t>
            </a:r>
          </a:p>
          <a:p>
            <a:pPr algn="ctr"/>
            <a:r>
              <a:rPr lang="en-US" sz="1400" dirty="0" smtClean="0"/>
              <a:t>Acetic Acid</a:t>
            </a:r>
          </a:p>
          <a:p>
            <a:pPr algn="ctr"/>
            <a:r>
              <a:rPr lang="en-US" sz="1400" dirty="0" smtClean="0"/>
              <a:t>Citric Acid</a:t>
            </a:r>
          </a:p>
          <a:p>
            <a:pPr algn="ctr"/>
            <a:r>
              <a:rPr lang="en-US" sz="1400" dirty="0" smtClean="0"/>
              <a:t>Tartaric Acid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2644909" y="5761262"/>
            <a:ext cx="1442935" cy="5044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+Formic Acid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2607621" y="8315550"/>
            <a:ext cx="1557237" cy="4570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Levulinic acid derivatives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22589" y="7128985"/>
            <a:ext cx="1442935" cy="5044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Acetone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822589" y="7870636"/>
            <a:ext cx="1442935" cy="5044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Yeast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2640047" y="6495643"/>
            <a:ext cx="1601822" cy="4804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LEVA-Derived Polymers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>
          <a:xfrm>
            <a:off x="2599918" y="7128985"/>
            <a:ext cx="1671537" cy="103924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Polyamides</a:t>
            </a:r>
          </a:p>
          <a:p>
            <a:pPr algn="ctr"/>
            <a:r>
              <a:rPr lang="en-US" sz="1400" dirty="0" smtClean="0"/>
              <a:t>Polyesters</a:t>
            </a:r>
          </a:p>
          <a:p>
            <a:pPr algn="ctr"/>
            <a:r>
              <a:rPr lang="en-US" sz="1400" dirty="0" smtClean="0"/>
              <a:t>Polycarbonate</a:t>
            </a:r>
          </a:p>
          <a:p>
            <a:pPr algn="ctr"/>
            <a:r>
              <a:rPr lang="en-US" sz="1400" dirty="0" smtClean="0"/>
              <a:t>Epoxide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5176418" y="6627682"/>
            <a:ext cx="1489261" cy="5172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Hydrocracking +</a:t>
            </a:r>
          </a:p>
          <a:p>
            <a:pPr algn="ctr"/>
            <a:r>
              <a:rPr lang="en-US" sz="1400" dirty="0" smtClean="0"/>
              <a:t>Dehydrogenation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00896" y="7381187"/>
            <a:ext cx="1068025" cy="4894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Ethanol</a:t>
            </a:r>
          </a:p>
          <a:p>
            <a:pPr algn="ctr"/>
            <a:r>
              <a:rPr lang="en-US" sz="1400" dirty="0" smtClean="0"/>
              <a:t>Methane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335717" y="8206437"/>
            <a:ext cx="1329962" cy="3986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Hydrocracking + Amines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176418" y="9031687"/>
            <a:ext cx="1489261" cy="5661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Polyamine’s + Mix of products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98276" y="9093401"/>
            <a:ext cx="3677055" cy="5044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Proteins</a:t>
            </a:r>
            <a:r>
              <a:rPr lang="en-US" sz="1400" dirty="0" smtClean="0"/>
              <a:t>        Amino acids Vitamins Fats</a:t>
            </a:r>
            <a:endParaRPr lang="en-US" sz="1400" dirty="0"/>
          </a:p>
        </p:txBody>
      </p:sp>
      <p:sp>
        <p:nvSpPr>
          <p:cNvPr id="59" name="Right Arrow 58"/>
          <p:cNvSpPr/>
          <p:nvPr/>
        </p:nvSpPr>
        <p:spPr>
          <a:xfrm>
            <a:off x="263249" y="946015"/>
            <a:ext cx="457206" cy="12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Right Arrow 59"/>
          <p:cNvSpPr/>
          <p:nvPr/>
        </p:nvSpPr>
        <p:spPr>
          <a:xfrm>
            <a:off x="2053142" y="946015"/>
            <a:ext cx="457206" cy="12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1" name="Right Arrow 60"/>
          <p:cNvSpPr/>
          <p:nvPr/>
        </p:nvSpPr>
        <p:spPr>
          <a:xfrm>
            <a:off x="4502896" y="946014"/>
            <a:ext cx="457206" cy="12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3" name="Down Arrow 62"/>
          <p:cNvSpPr/>
          <p:nvPr/>
        </p:nvSpPr>
        <p:spPr>
          <a:xfrm>
            <a:off x="798276" y="1299348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6" name="Rectangle 65"/>
          <p:cNvSpPr/>
          <p:nvPr/>
        </p:nvSpPr>
        <p:spPr>
          <a:xfrm>
            <a:off x="1148472" y="1412943"/>
            <a:ext cx="4688732" cy="69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7" name="Rectangle 66"/>
          <p:cNvSpPr/>
          <p:nvPr/>
        </p:nvSpPr>
        <p:spPr>
          <a:xfrm>
            <a:off x="5540347" y="1316625"/>
            <a:ext cx="45719" cy="90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8" name="Down Arrow 67"/>
          <p:cNvSpPr/>
          <p:nvPr/>
        </p:nvSpPr>
        <p:spPr>
          <a:xfrm>
            <a:off x="1129016" y="1489932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Down Arrow 68"/>
          <p:cNvSpPr/>
          <p:nvPr/>
        </p:nvSpPr>
        <p:spPr>
          <a:xfrm>
            <a:off x="3366376" y="1489932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0" name="Down Arrow 69"/>
          <p:cNvSpPr/>
          <p:nvPr/>
        </p:nvSpPr>
        <p:spPr>
          <a:xfrm>
            <a:off x="5784114" y="1491417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Down Arrow 70"/>
          <p:cNvSpPr/>
          <p:nvPr/>
        </p:nvSpPr>
        <p:spPr>
          <a:xfrm>
            <a:off x="3547560" y="2249345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2" name="Down Arrow 71"/>
          <p:cNvSpPr/>
          <p:nvPr/>
        </p:nvSpPr>
        <p:spPr>
          <a:xfrm>
            <a:off x="5525516" y="2240104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Down Arrow 72"/>
          <p:cNvSpPr/>
          <p:nvPr/>
        </p:nvSpPr>
        <p:spPr>
          <a:xfrm>
            <a:off x="1148472" y="2267649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Down Arrow 73"/>
          <p:cNvSpPr/>
          <p:nvPr/>
        </p:nvSpPr>
        <p:spPr>
          <a:xfrm>
            <a:off x="1235585" y="2969557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Down Arrow 74"/>
          <p:cNvSpPr/>
          <p:nvPr/>
        </p:nvSpPr>
        <p:spPr>
          <a:xfrm>
            <a:off x="1500693" y="5566267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Down Arrow 75"/>
          <p:cNvSpPr/>
          <p:nvPr/>
        </p:nvSpPr>
        <p:spPr>
          <a:xfrm>
            <a:off x="1505153" y="8460227"/>
            <a:ext cx="70920" cy="571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Down Arrow 76"/>
          <p:cNvSpPr/>
          <p:nvPr/>
        </p:nvSpPr>
        <p:spPr>
          <a:xfrm>
            <a:off x="3547560" y="2976391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9" name="Down Arrow 78"/>
          <p:cNvSpPr/>
          <p:nvPr/>
        </p:nvSpPr>
        <p:spPr>
          <a:xfrm>
            <a:off x="2920604" y="2877052"/>
            <a:ext cx="76120" cy="2140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1" name="Bent Arrow 80"/>
          <p:cNvSpPr/>
          <p:nvPr/>
        </p:nvSpPr>
        <p:spPr>
          <a:xfrm flipV="1">
            <a:off x="2441838" y="5467057"/>
            <a:ext cx="158080" cy="321680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2" name="Right Arrow 81"/>
          <p:cNvSpPr/>
          <p:nvPr/>
        </p:nvSpPr>
        <p:spPr>
          <a:xfrm>
            <a:off x="2443461" y="5428371"/>
            <a:ext cx="114629" cy="77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3" name="Down Arrow 82"/>
          <p:cNvSpPr/>
          <p:nvPr/>
        </p:nvSpPr>
        <p:spPr>
          <a:xfrm>
            <a:off x="2424407" y="8605080"/>
            <a:ext cx="66640" cy="167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4" name="Rectangle 83"/>
          <p:cNvSpPr/>
          <p:nvPr/>
        </p:nvSpPr>
        <p:spPr>
          <a:xfrm>
            <a:off x="290217" y="2267648"/>
            <a:ext cx="48223" cy="598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>
            <a:off x="346143" y="2588688"/>
            <a:ext cx="374312" cy="80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6" name="Right Arrow 85"/>
          <p:cNvSpPr/>
          <p:nvPr/>
        </p:nvSpPr>
        <p:spPr>
          <a:xfrm>
            <a:off x="346143" y="4732318"/>
            <a:ext cx="374312" cy="80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9" name="Rectangle 88"/>
          <p:cNvSpPr/>
          <p:nvPr/>
        </p:nvSpPr>
        <p:spPr>
          <a:xfrm>
            <a:off x="798276" y="4489080"/>
            <a:ext cx="948452" cy="4508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Other</a:t>
            </a:r>
          </a:p>
          <a:p>
            <a:pPr algn="ctr"/>
            <a:r>
              <a:rPr lang="en-US" sz="1400" dirty="0" smtClean="0"/>
              <a:t>Alcohols</a:t>
            </a:r>
            <a:endParaRPr lang="en-US" sz="1400" dirty="0"/>
          </a:p>
        </p:txBody>
      </p:sp>
      <p:sp>
        <p:nvSpPr>
          <p:cNvPr id="90" name="Right Arrow 89"/>
          <p:cNvSpPr/>
          <p:nvPr/>
        </p:nvSpPr>
        <p:spPr>
          <a:xfrm>
            <a:off x="342994" y="7381187"/>
            <a:ext cx="374312" cy="80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1" name="Right Arrow 90"/>
          <p:cNvSpPr/>
          <p:nvPr/>
        </p:nvSpPr>
        <p:spPr>
          <a:xfrm>
            <a:off x="347499" y="8193247"/>
            <a:ext cx="374312" cy="80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2" name="Down Arrow 91"/>
          <p:cNvSpPr/>
          <p:nvPr/>
        </p:nvSpPr>
        <p:spPr>
          <a:xfrm>
            <a:off x="3975977" y="8786258"/>
            <a:ext cx="68117" cy="127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3" name="Down Arrow 92"/>
          <p:cNvSpPr/>
          <p:nvPr/>
        </p:nvSpPr>
        <p:spPr>
          <a:xfrm>
            <a:off x="5859494" y="8702540"/>
            <a:ext cx="74587" cy="2383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4" name="Down Arrow 93"/>
          <p:cNvSpPr/>
          <p:nvPr/>
        </p:nvSpPr>
        <p:spPr>
          <a:xfrm>
            <a:off x="5889701" y="7169062"/>
            <a:ext cx="80534" cy="212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5" name="Down Arrow 94"/>
          <p:cNvSpPr/>
          <p:nvPr/>
        </p:nvSpPr>
        <p:spPr>
          <a:xfrm>
            <a:off x="5525516" y="4477442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Rectangle 95"/>
          <p:cNvSpPr/>
          <p:nvPr/>
        </p:nvSpPr>
        <p:spPr>
          <a:xfrm flipH="1">
            <a:off x="5040736" y="2982244"/>
            <a:ext cx="45719" cy="5477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Arrow 96"/>
          <p:cNvSpPr/>
          <p:nvPr/>
        </p:nvSpPr>
        <p:spPr>
          <a:xfrm>
            <a:off x="5081767" y="8422602"/>
            <a:ext cx="18555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8" name="Right Arrow 97"/>
          <p:cNvSpPr/>
          <p:nvPr/>
        </p:nvSpPr>
        <p:spPr>
          <a:xfrm>
            <a:off x="5095706" y="6857911"/>
            <a:ext cx="7146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9" name="Right Arrow 98"/>
          <p:cNvSpPr/>
          <p:nvPr/>
        </p:nvSpPr>
        <p:spPr>
          <a:xfrm>
            <a:off x="5095706" y="3303030"/>
            <a:ext cx="70080" cy="55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0" name="Right Arrow 99"/>
          <p:cNvSpPr/>
          <p:nvPr/>
        </p:nvSpPr>
        <p:spPr>
          <a:xfrm>
            <a:off x="5095706" y="4196647"/>
            <a:ext cx="70080" cy="55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1" name="Down Arrow 100"/>
          <p:cNvSpPr/>
          <p:nvPr/>
        </p:nvSpPr>
        <p:spPr>
          <a:xfrm>
            <a:off x="1827089" y="2986697"/>
            <a:ext cx="75380" cy="18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2" name="Oval 101"/>
          <p:cNvSpPr/>
          <p:nvPr/>
        </p:nvSpPr>
        <p:spPr>
          <a:xfrm>
            <a:off x="1805901" y="3187974"/>
            <a:ext cx="129191" cy="867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3946995" y="8931923"/>
            <a:ext cx="129191" cy="867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403370" y="8799659"/>
            <a:ext cx="129191" cy="867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5" name="Left Arrow 104"/>
          <p:cNvSpPr/>
          <p:nvPr/>
        </p:nvSpPr>
        <p:spPr>
          <a:xfrm>
            <a:off x="4770407" y="5829300"/>
            <a:ext cx="395379" cy="857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Left Arrow 105"/>
          <p:cNvSpPr/>
          <p:nvPr/>
        </p:nvSpPr>
        <p:spPr>
          <a:xfrm>
            <a:off x="5335717" y="7697295"/>
            <a:ext cx="271255" cy="825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615848" y="5829300"/>
            <a:ext cx="129191" cy="867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167492" y="7682492"/>
            <a:ext cx="129191" cy="867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9" name="Bent Arrow 108"/>
          <p:cNvSpPr/>
          <p:nvPr/>
        </p:nvSpPr>
        <p:spPr>
          <a:xfrm rot="16200000" flipH="1">
            <a:off x="594449" y="6386260"/>
            <a:ext cx="120207" cy="2874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479578" y="6649141"/>
            <a:ext cx="129191" cy="867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" name="Horizontal Scroll 111"/>
          <p:cNvSpPr/>
          <p:nvPr/>
        </p:nvSpPr>
        <p:spPr>
          <a:xfrm>
            <a:off x="1800896" y="165391"/>
            <a:ext cx="3219450" cy="465798"/>
          </a:xfrm>
          <a:prstGeom prst="horizontalScroll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916675" y="191110"/>
            <a:ext cx="377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Cellulose-Based Product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5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</Words>
  <Application>Microsoft Office PowerPoint</Application>
  <PresentationFormat>A4 Paper (210x297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2017-01-27T10:51:25Z</dcterms:created>
  <dcterms:modified xsi:type="dcterms:W3CDTF">2017-01-27T10:51:30Z</dcterms:modified>
</cp:coreProperties>
</file>